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2" r:id="rId3"/>
    <p:sldId id="273" r:id="rId4"/>
    <p:sldId id="258" r:id="rId5"/>
    <p:sldId id="263" r:id="rId6"/>
    <p:sldId id="264" r:id="rId7"/>
    <p:sldId id="260" r:id="rId8"/>
    <p:sldId id="265" r:id="rId9"/>
    <p:sldId id="267" r:id="rId10"/>
    <p:sldId id="268" r:id="rId11"/>
    <p:sldId id="269" r:id="rId12"/>
    <p:sldId id="259" r:id="rId13"/>
    <p:sldId id="274" r:id="rId1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345" autoAdjust="0"/>
  </p:normalViewPr>
  <p:slideViewPr>
    <p:cSldViewPr>
      <p:cViewPr varScale="1">
        <p:scale>
          <a:sx n="105" d="100"/>
          <a:sy n="105" d="100"/>
        </p:scale>
        <p:origin x="-17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89D1D-7C72-470D-A723-7D03567CED70}" type="datetimeFigureOut">
              <a:rPr lang="hu-HU" smtClean="0"/>
              <a:t>2020.03.26.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DB21E9-195C-45F4-BF48-56A3EAC607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02144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32B7-C914-454A-A1FD-BA69C9243D2F}" type="datetimeFigureOut">
              <a:rPr lang="hu-HU" smtClean="0"/>
              <a:pPr/>
              <a:t>2020.03.26.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F1624-38B3-4DCE-9222-B67BF2C588D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86829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32B7-C914-454A-A1FD-BA69C9243D2F}" type="datetimeFigureOut">
              <a:rPr lang="hu-HU" smtClean="0"/>
              <a:pPr/>
              <a:t>2020.03.26.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F1624-38B3-4DCE-9222-B67BF2C588D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4832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32B7-C914-454A-A1FD-BA69C9243D2F}" type="datetimeFigureOut">
              <a:rPr lang="hu-HU" smtClean="0"/>
              <a:pPr/>
              <a:t>2020.03.26.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F1624-38B3-4DCE-9222-B67BF2C588D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15618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32B7-C914-454A-A1FD-BA69C9243D2F}" type="datetimeFigureOut">
              <a:rPr lang="hu-HU" smtClean="0"/>
              <a:pPr/>
              <a:t>2020.03.26.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F1624-38B3-4DCE-9222-B67BF2C588D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28584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32B7-C914-454A-A1FD-BA69C9243D2F}" type="datetimeFigureOut">
              <a:rPr lang="hu-HU" smtClean="0"/>
              <a:pPr/>
              <a:t>2020.03.26.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F1624-38B3-4DCE-9222-B67BF2C588D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9425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32B7-C914-454A-A1FD-BA69C9243D2F}" type="datetimeFigureOut">
              <a:rPr lang="hu-HU" smtClean="0"/>
              <a:pPr/>
              <a:t>2020.03.26.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F1624-38B3-4DCE-9222-B67BF2C588D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2710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32B7-C914-454A-A1FD-BA69C9243D2F}" type="datetimeFigureOut">
              <a:rPr lang="hu-HU" smtClean="0"/>
              <a:pPr/>
              <a:t>2020.03.26.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F1624-38B3-4DCE-9222-B67BF2C588D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86262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32B7-C914-454A-A1FD-BA69C9243D2F}" type="datetimeFigureOut">
              <a:rPr lang="hu-HU" smtClean="0"/>
              <a:pPr/>
              <a:t>2020.03.26.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F1624-38B3-4DCE-9222-B67BF2C588D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59272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32B7-C914-454A-A1FD-BA69C9243D2F}" type="datetimeFigureOut">
              <a:rPr lang="hu-HU" smtClean="0"/>
              <a:pPr/>
              <a:t>2020.03.26.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F1624-38B3-4DCE-9222-B67BF2C588D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57579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32B7-C914-454A-A1FD-BA69C9243D2F}" type="datetimeFigureOut">
              <a:rPr lang="hu-HU" smtClean="0"/>
              <a:pPr/>
              <a:t>2020.03.26.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F1624-38B3-4DCE-9222-B67BF2C588D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6232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32B7-C914-454A-A1FD-BA69C9243D2F}" type="datetimeFigureOut">
              <a:rPr lang="hu-HU" smtClean="0"/>
              <a:pPr/>
              <a:t>2020.03.26.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F1624-38B3-4DCE-9222-B67BF2C588D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7108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26000">
              <a:schemeClr val="accent1">
                <a:tint val="44500"/>
                <a:satMod val="160000"/>
              </a:schemeClr>
            </a:gs>
            <a:gs pos="49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932B7-C914-454A-A1FD-BA69C9243D2F}" type="datetimeFigureOut">
              <a:rPr lang="hu-HU" smtClean="0"/>
              <a:pPr/>
              <a:t>2020.03.26.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F1624-38B3-4DCE-9222-B67BF2C588D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33563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259632" y="620688"/>
            <a:ext cx="6552728" cy="1944216"/>
          </a:xfrm>
        </p:spPr>
        <p:txBody>
          <a:bodyPr>
            <a:normAutofit fontScale="90000"/>
          </a:bodyPr>
          <a:lstStyle/>
          <a:p>
            <a:r>
              <a:rPr lang="hu-HU" sz="4800" b="1" dirty="0" smtClean="0">
                <a:latin typeface="Book Antiqua" panose="02040602050305030304" pitchFamily="18" charset="0"/>
              </a:rPr>
              <a:t/>
            </a:r>
            <a:br>
              <a:rPr lang="hu-HU" sz="4800" b="1" dirty="0" smtClean="0">
                <a:latin typeface="Book Antiqua" panose="02040602050305030304" pitchFamily="18" charset="0"/>
              </a:rPr>
            </a:br>
            <a:r>
              <a:rPr lang="hu-HU" sz="4800" b="1" dirty="0" smtClean="0">
                <a:latin typeface="Book Antiqua" panose="02040602050305030304" pitchFamily="18" charset="0"/>
              </a:rPr>
              <a:t/>
            </a:r>
            <a:br>
              <a:rPr lang="hu-HU" sz="4800" b="1" dirty="0" smtClean="0">
                <a:latin typeface="Book Antiqua" panose="02040602050305030304" pitchFamily="18" charset="0"/>
              </a:rPr>
            </a:br>
            <a:r>
              <a:rPr lang="hu-HU" sz="4800" b="1" dirty="0" smtClean="0">
                <a:latin typeface="Book Antiqua" panose="02040602050305030304" pitchFamily="18" charset="0"/>
              </a:rPr>
              <a:t/>
            </a:r>
            <a:br>
              <a:rPr lang="hu-HU" sz="4800" b="1" dirty="0" smtClean="0">
                <a:latin typeface="Book Antiqua" panose="02040602050305030304" pitchFamily="18" charset="0"/>
              </a:rPr>
            </a:br>
            <a:r>
              <a:rPr lang="hu-HU" sz="4800" b="1" dirty="0" smtClean="0">
                <a:latin typeface="Book Antiqua" panose="02040602050305030304" pitchFamily="18" charset="0"/>
              </a:rPr>
              <a:t/>
            </a:r>
            <a:br>
              <a:rPr lang="hu-HU" sz="4800" b="1" dirty="0" smtClean="0">
                <a:latin typeface="Book Antiqua" panose="02040602050305030304" pitchFamily="18" charset="0"/>
              </a:rPr>
            </a:br>
            <a:r>
              <a:rPr lang="hu-HU" sz="3300" b="1" u="sng" dirty="0" smtClean="0">
                <a:latin typeface="+mn-lt"/>
              </a:rPr>
              <a:t>Bevezetés </a:t>
            </a:r>
            <a:r>
              <a:rPr lang="hu-HU" sz="3300" b="1" u="sng" dirty="0">
                <a:latin typeface="+mn-lt"/>
              </a:rPr>
              <a:t>az Európai Unió egyes, kiemelt jelentőségű </a:t>
            </a:r>
            <a:r>
              <a:rPr lang="hu-HU" sz="3300" b="1" u="sng" dirty="0" smtClean="0">
                <a:latin typeface="+mn-lt"/>
              </a:rPr>
              <a:t>szakpolitikáiba</a:t>
            </a:r>
            <a:r>
              <a:rPr lang="hu-HU" sz="3300" b="1" dirty="0" smtClean="0">
                <a:latin typeface="+mn-lt"/>
              </a:rPr>
              <a:t/>
            </a:r>
            <a:br>
              <a:rPr lang="hu-HU" sz="3300" b="1" dirty="0" smtClean="0">
                <a:latin typeface="+mn-lt"/>
              </a:rPr>
            </a:br>
            <a:r>
              <a:rPr lang="hu-HU" sz="3300" b="1" dirty="0">
                <a:latin typeface="+mn-lt"/>
              </a:rPr>
              <a:t/>
            </a:r>
            <a:br>
              <a:rPr lang="hu-HU" sz="3300" b="1" dirty="0">
                <a:latin typeface="+mn-lt"/>
              </a:rPr>
            </a:br>
            <a:r>
              <a:rPr lang="hu-HU" sz="3300" b="1" dirty="0">
                <a:latin typeface="+mn-lt"/>
              </a:rPr>
              <a:t>Az Európai Unió politikáinak </a:t>
            </a:r>
            <a:r>
              <a:rPr lang="hu-HU" sz="3300" b="1" dirty="0" smtClean="0">
                <a:latin typeface="+mn-lt"/>
              </a:rPr>
              <a:t>áttekintése</a:t>
            </a:r>
            <a:r>
              <a:rPr lang="hu-HU" sz="3300" b="1" dirty="0">
                <a:latin typeface="+mn-lt"/>
              </a:rPr>
              <a:t>, bevezető óra, követelmények és tanmenet ismertetése</a:t>
            </a:r>
            <a:r>
              <a:rPr lang="hu-HU" sz="4800" b="1" i="1" dirty="0">
                <a:latin typeface="+mn-lt"/>
              </a:rPr>
              <a:t/>
            </a:r>
            <a:br>
              <a:rPr lang="hu-HU" sz="4800" b="1" i="1" dirty="0">
                <a:latin typeface="+mn-lt"/>
              </a:rPr>
            </a:br>
            <a:r>
              <a:rPr lang="hu-HU" sz="2900" b="1" i="1" dirty="0" smtClean="0">
                <a:latin typeface="+mn-lt"/>
              </a:rPr>
              <a:t/>
            </a:r>
            <a:br>
              <a:rPr lang="hu-HU" sz="2900" b="1" i="1" dirty="0" smtClean="0">
                <a:latin typeface="+mn-lt"/>
              </a:rPr>
            </a:br>
            <a:endParaRPr lang="hu-HU" sz="2900" b="1" i="1" dirty="0">
              <a:latin typeface="+mn-lt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323528" y="5054984"/>
            <a:ext cx="40368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dr. Schmitt Pál Péter</a:t>
            </a:r>
          </a:p>
          <a:p>
            <a:endParaRPr lang="hu-HU" b="1" dirty="0"/>
          </a:p>
          <a:p>
            <a:r>
              <a:rPr lang="hu-HU" b="1" dirty="0"/>
              <a:t>Nemzeti Közszolgálati Egyetem</a:t>
            </a:r>
            <a:br>
              <a:rPr lang="hu-HU" b="1" dirty="0"/>
            </a:br>
            <a:r>
              <a:rPr lang="hu-HU" b="1" dirty="0"/>
              <a:t>Nemzetközi és Európai Tanulmányok Kar</a:t>
            </a:r>
            <a:endParaRPr lang="hu-HU" b="1" dirty="0" smtClean="0"/>
          </a:p>
        </p:txBody>
      </p:sp>
      <p:sp>
        <p:nvSpPr>
          <p:cNvPr id="6" name="Szövegdoboz 5"/>
          <p:cNvSpPr txBox="1"/>
          <p:nvPr/>
        </p:nvSpPr>
        <p:spPr>
          <a:xfrm>
            <a:off x="8021970" y="6237312"/>
            <a:ext cx="9284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1200" i="1" smtClean="0"/>
              <a:t>2020.03.07.</a:t>
            </a:r>
            <a:endParaRPr lang="hu-HU" sz="1200" i="1" dirty="0"/>
          </a:p>
        </p:txBody>
      </p:sp>
    </p:spTree>
    <p:extLst>
      <p:ext uri="{BB962C8B-B14F-4D97-AF65-F5344CB8AC3E}">
        <p14:creationId xmlns:p14="http://schemas.microsoft.com/office/powerpoint/2010/main" val="286769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Szakpolitikák </a:t>
            </a:r>
            <a:r>
              <a:rPr lang="hu-HU" dirty="0" smtClean="0"/>
              <a:t>IV.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dirty="0"/>
              <a:t>Támogató </a:t>
            </a:r>
            <a:r>
              <a:rPr lang="hu-HU" dirty="0" smtClean="0"/>
              <a:t>hatáskörök:</a:t>
            </a:r>
          </a:p>
          <a:p>
            <a:endParaRPr lang="hu-HU" dirty="0"/>
          </a:p>
          <a:p>
            <a:r>
              <a:rPr lang="hu-HU" dirty="0" smtClean="0"/>
              <a:t>egészségügy</a:t>
            </a:r>
            <a:endParaRPr lang="hu-HU" dirty="0"/>
          </a:p>
          <a:p>
            <a:r>
              <a:rPr lang="hu-HU" dirty="0" smtClean="0"/>
              <a:t>iparpolitika</a:t>
            </a:r>
            <a:endParaRPr lang="hu-HU" dirty="0"/>
          </a:p>
          <a:p>
            <a:r>
              <a:rPr lang="hu-HU" dirty="0" smtClean="0"/>
              <a:t>kultúra</a:t>
            </a:r>
            <a:endParaRPr lang="hu-HU" dirty="0"/>
          </a:p>
          <a:p>
            <a:r>
              <a:rPr lang="hu-HU" dirty="0" smtClean="0"/>
              <a:t>turizmus</a:t>
            </a:r>
            <a:endParaRPr lang="hu-HU" dirty="0"/>
          </a:p>
          <a:p>
            <a:r>
              <a:rPr lang="hu-HU" dirty="0"/>
              <a:t>oktatás, képzés, ifjúságügy és </a:t>
            </a:r>
            <a:r>
              <a:rPr lang="hu-HU" dirty="0" smtClean="0"/>
              <a:t>sport</a:t>
            </a:r>
            <a:endParaRPr lang="hu-HU" dirty="0"/>
          </a:p>
          <a:p>
            <a:r>
              <a:rPr lang="hu-HU" dirty="0"/>
              <a:t>polgári </a:t>
            </a:r>
            <a:r>
              <a:rPr lang="hu-HU" dirty="0" smtClean="0"/>
              <a:t>védelem</a:t>
            </a:r>
            <a:endParaRPr lang="hu-HU" dirty="0"/>
          </a:p>
          <a:p>
            <a:r>
              <a:rPr lang="hu-HU" dirty="0"/>
              <a:t>igazgatási </a:t>
            </a:r>
            <a:r>
              <a:rPr lang="hu-HU" dirty="0" smtClean="0"/>
              <a:t>együttműködés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68368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Szakpolitikák </a:t>
            </a:r>
            <a:r>
              <a:rPr lang="hu-HU" dirty="0" smtClean="0"/>
              <a:t>V</a:t>
            </a:r>
            <a:r>
              <a:rPr lang="hu-HU" dirty="0"/>
              <a:t>.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u-HU" dirty="0"/>
              <a:t>Különleges hatáskörök </a:t>
            </a:r>
            <a:r>
              <a:rPr lang="hu-HU" dirty="0" smtClean="0"/>
              <a:t>(</a:t>
            </a:r>
            <a:r>
              <a:rPr lang="hu-HU" dirty="0" err="1" smtClean="0"/>
              <a:t>kormányköziség</a:t>
            </a:r>
            <a:r>
              <a:rPr lang="hu-HU" dirty="0" smtClean="0"/>
              <a:t> érvényesül)</a:t>
            </a:r>
            <a:endParaRPr lang="hu-HU" dirty="0"/>
          </a:p>
          <a:p>
            <a:pPr algn="just"/>
            <a:r>
              <a:rPr lang="hu-HU" dirty="0" smtClean="0"/>
              <a:t>pl. közös </a:t>
            </a:r>
            <a:r>
              <a:rPr lang="hu-HU" dirty="0" err="1"/>
              <a:t>kül-</a:t>
            </a:r>
            <a:r>
              <a:rPr lang="hu-HU" dirty="0"/>
              <a:t> és </a:t>
            </a:r>
            <a:r>
              <a:rPr lang="hu-HU" dirty="0" smtClean="0"/>
              <a:t>biztonságpolitika: nem </a:t>
            </a:r>
            <a:r>
              <a:rPr lang="hu-HU" dirty="0"/>
              <a:t>folyik </a:t>
            </a:r>
            <a:r>
              <a:rPr lang="hu-HU" dirty="0" smtClean="0"/>
              <a:t>jogalkotás, a </a:t>
            </a:r>
            <a:r>
              <a:rPr lang="hu-HU" dirty="0"/>
              <a:t>politikát az Európai Tanács </a:t>
            </a:r>
            <a:r>
              <a:rPr lang="hu-HU" dirty="0" smtClean="0"/>
              <a:t>és </a:t>
            </a:r>
            <a:r>
              <a:rPr lang="hu-HU" dirty="0"/>
              <a:t>a Tanács </a:t>
            </a:r>
            <a:r>
              <a:rPr lang="hu-HU" dirty="0" smtClean="0"/>
              <a:t>határozza </a:t>
            </a:r>
            <a:r>
              <a:rPr lang="hu-HU" dirty="0"/>
              <a:t>meg és hajtja </a:t>
            </a:r>
            <a:r>
              <a:rPr lang="hu-HU" dirty="0" smtClean="0"/>
              <a:t>végre</a:t>
            </a:r>
          </a:p>
          <a:p>
            <a:pPr algn="just"/>
            <a:endParaRPr lang="hu-HU" dirty="0" smtClean="0"/>
          </a:p>
          <a:p>
            <a:pPr marL="0" indent="0">
              <a:buNone/>
            </a:pPr>
            <a:r>
              <a:rPr lang="hu-HU" dirty="0"/>
              <a:t>Speciális horizontális kérdések</a:t>
            </a:r>
          </a:p>
          <a:p>
            <a:pPr algn="just"/>
            <a:r>
              <a:rPr lang="hu-HU" dirty="0" smtClean="0"/>
              <a:t>EU jövője – intézményi </a:t>
            </a:r>
            <a:r>
              <a:rPr lang="hu-HU" dirty="0" smtClean="0"/>
              <a:t>reformfolyamat </a:t>
            </a:r>
            <a:endParaRPr lang="hu-HU" dirty="0" smtClean="0"/>
          </a:p>
          <a:p>
            <a:r>
              <a:rPr lang="hu-HU" dirty="0" err="1" smtClean="0"/>
              <a:t>Brexit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59240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Szakpolitikák </a:t>
            </a:r>
            <a:r>
              <a:rPr lang="hu-HU" dirty="0" smtClean="0"/>
              <a:t>VI.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hu-HU" dirty="0"/>
              <a:t>Az uniós hatáskörök gyakorlásának </a:t>
            </a:r>
            <a:r>
              <a:rPr lang="hu-HU" dirty="0" smtClean="0"/>
              <a:t>alapelvi korlátai:</a:t>
            </a:r>
          </a:p>
          <a:p>
            <a:pPr marL="0" indent="0" algn="just">
              <a:buNone/>
            </a:pPr>
            <a:r>
              <a:rPr lang="hu-HU" dirty="0" smtClean="0"/>
              <a:t>  </a:t>
            </a:r>
            <a:endParaRPr lang="hu-HU" dirty="0"/>
          </a:p>
          <a:p>
            <a:pPr algn="just"/>
            <a:r>
              <a:rPr lang="hu-HU" b="1" dirty="0" smtClean="0"/>
              <a:t>arányosság</a:t>
            </a:r>
            <a:r>
              <a:rPr lang="hu-HU" dirty="0"/>
              <a:t>: az uniós intézkedések tartalma és hatálya nem mehet azon túl, ami a Szerződésekben foglalt célkitűzések eléréséhez szükséges</a:t>
            </a:r>
          </a:p>
          <a:p>
            <a:pPr algn="just"/>
            <a:r>
              <a:rPr lang="hu-HU" b="1" dirty="0" smtClean="0"/>
              <a:t>szubszidiaritás</a:t>
            </a:r>
            <a:r>
              <a:rPr lang="hu-HU" dirty="0"/>
              <a:t>: azokon a területeken, amelyek nem tartoznak kizárólagos hatáskörébe, az Unió csak akkor és annyiban jár el, amikor és amennyiben a javasolt intézkedés céljait az uniós országok nem tudják kielégítően megvalósítani, az Unió szintjén viszont jobban </a:t>
            </a:r>
            <a:r>
              <a:rPr lang="hu-HU" dirty="0" smtClean="0"/>
              <a:t>megvalósíthatók</a:t>
            </a:r>
            <a:endParaRPr lang="hu-HU" dirty="0"/>
          </a:p>
          <a:p>
            <a:pPr marL="0" indent="0" algn="just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870237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Uniós koordináció Magyarországon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hu-HU" dirty="0" smtClean="0"/>
              <a:t>Cél: nemzeti </a:t>
            </a:r>
            <a:r>
              <a:rPr lang="hu-HU" dirty="0"/>
              <a:t>érdeket tükröző </a:t>
            </a:r>
            <a:r>
              <a:rPr lang="hu-HU" dirty="0" smtClean="0"/>
              <a:t>álláspont képviselete az EU különböző szerveiben (különösen a Tanácsban), „</a:t>
            </a:r>
            <a:r>
              <a:rPr lang="hu-HU" dirty="0" err="1" smtClean="0"/>
              <a:t>single</a:t>
            </a:r>
            <a:r>
              <a:rPr lang="hu-HU" dirty="0" smtClean="0"/>
              <a:t> </a:t>
            </a:r>
            <a:r>
              <a:rPr lang="hu-HU" dirty="0" err="1" smtClean="0"/>
              <a:t>voice</a:t>
            </a:r>
            <a:r>
              <a:rPr lang="hu-HU" dirty="0" smtClean="0"/>
              <a:t>” biztosítása</a:t>
            </a:r>
            <a:endParaRPr lang="hu-HU" dirty="0"/>
          </a:p>
          <a:p>
            <a:pPr marL="0" indent="0" algn="just">
              <a:buNone/>
            </a:pPr>
            <a:endParaRPr lang="hu-HU" dirty="0" smtClean="0"/>
          </a:p>
          <a:p>
            <a:pPr algn="just"/>
            <a:r>
              <a:rPr lang="hu-HU" dirty="0" smtClean="0"/>
              <a:t>Diplomáciai szint: Brüsszeli Állandó Képviselet, Coreper I, Coreper II, PSC</a:t>
            </a:r>
          </a:p>
          <a:p>
            <a:pPr algn="just"/>
            <a:r>
              <a:rPr lang="hu-HU" dirty="0" smtClean="0"/>
              <a:t>Szakértői szint: minisztériumi szakértői csoportok (EKTB)</a:t>
            </a:r>
            <a:endParaRPr lang="hu-HU" dirty="0"/>
          </a:p>
          <a:p>
            <a:pPr algn="just"/>
            <a:r>
              <a:rPr lang="hu-HU" dirty="0" smtClean="0"/>
              <a:t>Szakpolitikai szint: Európai Koordinációs Tárcaközi Bizottság (EKTB)</a:t>
            </a:r>
          </a:p>
          <a:p>
            <a:r>
              <a:rPr lang="hu-HU" dirty="0" smtClean="0"/>
              <a:t>Politikai szint: tematikus EU kormányülés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50403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Bevezetés 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dirty="0" smtClean="0"/>
              <a:t>EU: nem föderális állam, speciális nemzetközi szervezet </a:t>
            </a:r>
          </a:p>
          <a:p>
            <a:pPr algn="just"/>
            <a:r>
              <a:rPr lang="hu-HU" dirty="0" smtClean="0"/>
              <a:t>Nemzetállamok határozzák meg az EU stratégiai irányvonalát</a:t>
            </a:r>
          </a:p>
          <a:p>
            <a:pPr algn="just"/>
            <a:r>
              <a:rPr lang="hu-HU" dirty="0" smtClean="0"/>
              <a:t>Szuverenitás: </a:t>
            </a:r>
            <a:r>
              <a:rPr lang="hu-HU" dirty="0" smtClean="0"/>
              <a:t>terület</a:t>
            </a:r>
            <a:r>
              <a:rPr lang="hu-HU" dirty="0" smtClean="0"/>
              <a:t>, lakosság, főhatalom</a:t>
            </a:r>
          </a:p>
          <a:p>
            <a:r>
              <a:rPr lang="hu-HU" dirty="0" smtClean="0"/>
              <a:t>Hatáskörök megosztása a Lisszaboni Szerződés alapján</a:t>
            </a:r>
          </a:p>
          <a:p>
            <a:r>
              <a:rPr lang="hu-HU" dirty="0" smtClean="0"/>
              <a:t>Szubszidiaritás</a:t>
            </a:r>
            <a:r>
              <a:rPr lang="hu-HU" b="1" dirty="0" smtClean="0"/>
              <a:t> </a:t>
            </a:r>
            <a:r>
              <a:rPr lang="hu-HU" dirty="0" smtClean="0"/>
              <a:t>alapelve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38621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Bevezetés II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dirty="0" smtClean="0"/>
              <a:t>tagállami érdekek: Európai Tanács, </a:t>
            </a:r>
            <a:r>
              <a:rPr lang="hu-HU" dirty="0" err="1" smtClean="0"/>
              <a:t>Tanács</a:t>
            </a:r>
            <a:endParaRPr lang="hu-HU" dirty="0" smtClean="0"/>
          </a:p>
          <a:p>
            <a:r>
              <a:rPr lang="hu-HU" dirty="0" smtClean="0"/>
              <a:t>uniós / nemzetek feletti érdekek: Bizottság</a:t>
            </a:r>
          </a:p>
          <a:p>
            <a:r>
              <a:rPr lang="hu-HU" dirty="0" smtClean="0"/>
              <a:t>európai pártpolitikai dimenzió: EP</a:t>
            </a:r>
          </a:p>
          <a:p>
            <a:r>
              <a:rPr lang="hu-HU" dirty="0" smtClean="0"/>
              <a:t>lobbi: politikai, gazdasági, társadalmi</a:t>
            </a:r>
          </a:p>
          <a:p>
            <a:pPr marL="0" indent="0">
              <a:buNone/>
            </a:pPr>
            <a:endParaRPr lang="hu-HU" dirty="0"/>
          </a:p>
          <a:p>
            <a:pPr marL="0" indent="0" algn="just">
              <a:buNone/>
            </a:pPr>
            <a:r>
              <a:rPr lang="hu-HU" dirty="0" smtClean="0"/>
              <a:t>Egyhangúság helyett egyre gyakrabban minősített többség</a:t>
            </a:r>
          </a:p>
          <a:p>
            <a:pPr marL="0" indent="0">
              <a:buNone/>
            </a:pPr>
            <a:endParaRPr lang="hu-HU" dirty="0"/>
          </a:p>
          <a:p>
            <a:pPr marL="0" indent="0" algn="just">
              <a:buNone/>
            </a:pPr>
            <a:r>
              <a:rPr lang="hu-HU" dirty="0" smtClean="0"/>
              <a:t>Konszenzus helyett konfliktus – nem a </a:t>
            </a:r>
            <a:r>
              <a:rPr lang="hu-HU" dirty="0" smtClean="0"/>
              <a:t>„legjobb” </a:t>
            </a:r>
            <a:r>
              <a:rPr lang="hu-HU" dirty="0" smtClean="0"/>
              <a:t>javaslat győz, hanem az, amely mellett sikerül többséget szerezni</a:t>
            </a:r>
          </a:p>
        </p:txBody>
      </p:sp>
    </p:spTree>
    <p:extLst>
      <p:ext uri="{BB962C8B-B14F-4D97-AF65-F5344CB8AC3E}">
        <p14:creationId xmlns:p14="http://schemas.microsoft.com/office/powerpoint/2010/main" val="55809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Jogi és intézményi keretek </a:t>
            </a:r>
            <a:r>
              <a:rPr lang="hu-HU" dirty="0" smtClean="0"/>
              <a:t>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hu-HU" b="1" dirty="0" smtClean="0"/>
              <a:t>Európai Tanács</a:t>
            </a:r>
            <a:r>
              <a:rPr lang="hu-HU" dirty="0" smtClean="0"/>
              <a:t>:</a:t>
            </a:r>
            <a:r>
              <a:rPr lang="hu-HU" b="1" dirty="0" smtClean="0"/>
              <a:t> </a:t>
            </a:r>
            <a:r>
              <a:rPr lang="hu-HU" dirty="0" smtClean="0"/>
              <a:t>Az Unió stratégiai / politikai irányvonalának meghatározása</a:t>
            </a:r>
            <a:endParaRPr lang="hu-HU" b="1" dirty="0" smtClean="0"/>
          </a:p>
          <a:p>
            <a:pPr algn="just"/>
            <a:r>
              <a:rPr lang="hu-HU" dirty="0" smtClean="0"/>
              <a:t>Stratégiai Menetrend elfogadása</a:t>
            </a:r>
          </a:p>
          <a:p>
            <a:pPr algn="just"/>
            <a:r>
              <a:rPr lang="hu-HU" dirty="0" smtClean="0"/>
              <a:t>politikai iránymutatások (következtetések, nyilatkozatok)</a:t>
            </a:r>
          </a:p>
          <a:p>
            <a:pPr marL="0" indent="0" algn="just">
              <a:buNone/>
            </a:pPr>
            <a:endParaRPr lang="hu-HU" b="1" dirty="0" smtClean="0"/>
          </a:p>
          <a:p>
            <a:pPr marL="0" indent="0" algn="just">
              <a:buNone/>
            </a:pPr>
            <a:r>
              <a:rPr lang="hu-HU" b="1" dirty="0" smtClean="0"/>
              <a:t>Európai </a:t>
            </a:r>
            <a:r>
              <a:rPr lang="hu-HU" b="1" dirty="0"/>
              <a:t>Bizottság</a:t>
            </a:r>
            <a:r>
              <a:rPr lang="hu-HU" dirty="0"/>
              <a:t>:</a:t>
            </a:r>
          </a:p>
          <a:p>
            <a:pPr algn="just"/>
            <a:r>
              <a:rPr lang="hu-HU" dirty="0" err="1"/>
              <a:t>szupranacionális</a:t>
            </a:r>
            <a:r>
              <a:rPr lang="hu-HU" dirty="0"/>
              <a:t> intézmény</a:t>
            </a:r>
          </a:p>
          <a:p>
            <a:pPr algn="just"/>
            <a:r>
              <a:rPr lang="hu-HU" dirty="0"/>
              <a:t>európai biztosok, főigazgatóságok – szakpolitikák kezelése és végrehajtása</a:t>
            </a:r>
          </a:p>
          <a:p>
            <a:pPr algn="just"/>
            <a:r>
              <a:rPr lang="hu-HU" dirty="0"/>
              <a:t>„Szerződések őre” – uniós jog betartatása</a:t>
            </a:r>
          </a:p>
          <a:p>
            <a:pPr algn="just"/>
            <a:r>
              <a:rPr lang="hu-HU" dirty="0"/>
              <a:t>jogalkotási kezdeményezés</a:t>
            </a:r>
          </a:p>
          <a:p>
            <a:pPr marL="0" indent="0" algn="just">
              <a:buNone/>
            </a:pPr>
            <a:endParaRPr lang="hu-HU" dirty="0"/>
          </a:p>
          <a:p>
            <a:pPr marL="0" indent="0" algn="just">
              <a:buNone/>
            </a:pPr>
            <a:r>
              <a:rPr lang="hu-HU" b="1" dirty="0"/>
              <a:t>Európai Parlament</a:t>
            </a:r>
            <a:r>
              <a:rPr lang="hu-HU" dirty="0"/>
              <a:t>:</a:t>
            </a:r>
          </a:p>
          <a:p>
            <a:pPr algn="just"/>
            <a:r>
              <a:rPr lang="hu-HU" dirty="0" err="1"/>
              <a:t>szupranacionális</a:t>
            </a:r>
            <a:r>
              <a:rPr lang="hu-HU" dirty="0"/>
              <a:t> intézmény</a:t>
            </a:r>
          </a:p>
          <a:p>
            <a:pPr algn="just"/>
            <a:r>
              <a:rPr lang="hu-HU" dirty="0"/>
              <a:t>demokratikus felügyelet</a:t>
            </a:r>
          </a:p>
          <a:p>
            <a:pPr algn="just"/>
            <a:r>
              <a:rPr lang="hu-HU" dirty="0"/>
              <a:t>jogalkotás</a:t>
            </a:r>
          </a:p>
          <a:p>
            <a:pPr algn="just"/>
            <a:r>
              <a:rPr lang="hu-HU" dirty="0"/>
              <a:t>uniós költségvetés jóváhagyása</a:t>
            </a:r>
          </a:p>
          <a:p>
            <a:pPr marL="0" indent="0" algn="just">
              <a:buNone/>
            </a:pPr>
            <a:endParaRPr lang="hu-HU" dirty="0" smtClean="0"/>
          </a:p>
          <a:p>
            <a:pPr marL="0" indent="0" algn="just">
              <a:buNone/>
            </a:pPr>
            <a:endParaRPr lang="hu-HU" dirty="0"/>
          </a:p>
          <a:p>
            <a:pPr algn="just"/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5630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Jogi </a:t>
            </a:r>
            <a:r>
              <a:rPr lang="hu-HU" dirty="0"/>
              <a:t>és intézményi keretek </a:t>
            </a:r>
            <a:r>
              <a:rPr lang="hu-HU" dirty="0" smtClean="0"/>
              <a:t>II 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hu-HU" b="1" dirty="0" smtClean="0"/>
              <a:t>Az Európai Unió Tanácsa</a:t>
            </a:r>
            <a:r>
              <a:rPr lang="hu-HU" dirty="0" smtClean="0"/>
              <a:t>: </a:t>
            </a:r>
            <a:r>
              <a:rPr lang="hu-HU" dirty="0" err="1" smtClean="0"/>
              <a:t>kormányköziség</a:t>
            </a: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Három szint:</a:t>
            </a:r>
          </a:p>
          <a:p>
            <a:pPr marL="514350" indent="-514350">
              <a:buFont typeface="+mj-lt"/>
              <a:buAutoNum type="arabicParenR"/>
            </a:pPr>
            <a:r>
              <a:rPr lang="hu-HU" dirty="0" smtClean="0"/>
              <a:t>miniszteri tanácsülések (10 állandó formáció)</a:t>
            </a:r>
          </a:p>
          <a:p>
            <a:pPr marL="514350" indent="-514350">
              <a:buFont typeface="+mj-lt"/>
              <a:buAutoNum type="arabicParenR"/>
            </a:pPr>
            <a:r>
              <a:rPr lang="hu-HU" dirty="0" smtClean="0"/>
              <a:t>brüsszeli EU nagykövetek (Állandó Képviselők Bizottsága)</a:t>
            </a:r>
          </a:p>
          <a:p>
            <a:pPr marL="514350" indent="-514350">
              <a:buFont typeface="+mj-lt"/>
              <a:buAutoNum type="arabicParenR"/>
            </a:pPr>
            <a:r>
              <a:rPr lang="hu-HU" dirty="0" smtClean="0"/>
              <a:t>munkacsoportok</a:t>
            </a:r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Rotációs elnökség</a:t>
            </a: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Döntéshozatal:</a:t>
            </a:r>
            <a:endParaRPr lang="hu-HU" dirty="0"/>
          </a:p>
          <a:p>
            <a:pPr algn="just"/>
            <a:r>
              <a:rPr lang="hu-HU" dirty="0" smtClean="0"/>
              <a:t>főszabály szerint (kb. 80%-ban) minősített </a:t>
            </a:r>
            <a:r>
              <a:rPr lang="hu-HU" dirty="0"/>
              <a:t>többség: </a:t>
            </a:r>
            <a:r>
              <a:rPr lang="hu-HU" dirty="0" smtClean="0"/>
              <a:t>uniós </a:t>
            </a:r>
            <a:r>
              <a:rPr lang="hu-HU" dirty="0"/>
              <a:t>országok 55%-a </a:t>
            </a:r>
            <a:r>
              <a:rPr lang="hu-HU" dirty="0" smtClean="0"/>
              <a:t>és lakosság 65%-a</a:t>
            </a:r>
          </a:p>
          <a:p>
            <a:pPr algn="just"/>
            <a:r>
              <a:rPr lang="hu-HU" dirty="0" smtClean="0"/>
              <a:t>kivételek: külpolitikai kérdések, bővítés stb.</a:t>
            </a:r>
          </a:p>
          <a:p>
            <a:pPr algn="just"/>
            <a:r>
              <a:rPr lang="hu-HU" dirty="0" smtClean="0"/>
              <a:t>blokkoló </a:t>
            </a:r>
            <a:r>
              <a:rPr lang="hu-HU" dirty="0"/>
              <a:t>kisebbség: </a:t>
            </a:r>
            <a:r>
              <a:rPr lang="hu-HU" dirty="0" smtClean="0"/>
              <a:t>legalább </a:t>
            </a:r>
            <a:r>
              <a:rPr lang="hu-HU" dirty="0"/>
              <a:t>4 </a:t>
            </a:r>
            <a:r>
              <a:rPr lang="hu-HU" dirty="0" smtClean="0"/>
              <a:t>tagállam és lakosság 35%-a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9857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Jogi és intézményi keretek </a:t>
            </a:r>
            <a:r>
              <a:rPr lang="hu-HU" dirty="0" smtClean="0"/>
              <a:t>III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hu-HU" b="1" dirty="0" smtClean="0"/>
              <a:t>Rendes jogalkotási eljárás </a:t>
            </a:r>
            <a:r>
              <a:rPr lang="hu-HU" dirty="0" smtClean="0"/>
              <a:t>(korábban együttdöntés) – Bizottság, Tanács, EP</a:t>
            </a:r>
          </a:p>
          <a:p>
            <a:endParaRPr lang="hu-HU" dirty="0" smtClean="0"/>
          </a:p>
          <a:p>
            <a:pPr algn="just"/>
            <a:r>
              <a:rPr lang="hu-HU" dirty="0" smtClean="0"/>
              <a:t>a Bizottság </a:t>
            </a:r>
            <a:r>
              <a:rPr lang="hu-HU" dirty="0"/>
              <a:t>javaslatot nyújt be a Tanácsnak és az Európai </a:t>
            </a:r>
            <a:r>
              <a:rPr lang="hu-HU" dirty="0" smtClean="0"/>
              <a:t>Parlamentnek</a:t>
            </a:r>
            <a:endParaRPr lang="hu-HU" dirty="0"/>
          </a:p>
          <a:p>
            <a:pPr algn="just"/>
            <a:r>
              <a:rPr lang="hu-HU" dirty="0" smtClean="0"/>
              <a:t>a </a:t>
            </a:r>
            <a:r>
              <a:rPr lang="hu-HU" dirty="0"/>
              <a:t>Tanács és a Parlament vagy első, vagy második olvasatban fogadja el a jogalkotási </a:t>
            </a:r>
            <a:r>
              <a:rPr lang="hu-HU" dirty="0" smtClean="0"/>
              <a:t>javaslatot</a:t>
            </a:r>
            <a:endParaRPr lang="hu-HU" dirty="0"/>
          </a:p>
          <a:p>
            <a:pPr algn="just"/>
            <a:r>
              <a:rPr lang="hu-HU" dirty="0" smtClean="0"/>
              <a:t>ha </a:t>
            </a:r>
            <a:r>
              <a:rPr lang="hu-HU" dirty="0"/>
              <a:t>a két intézmény </a:t>
            </a:r>
            <a:r>
              <a:rPr lang="hu-HU" dirty="0" smtClean="0"/>
              <a:t>nem </a:t>
            </a:r>
            <a:r>
              <a:rPr lang="hu-HU" dirty="0"/>
              <a:t>jut megállapodásra, </a:t>
            </a:r>
            <a:r>
              <a:rPr lang="hu-HU" dirty="0" smtClean="0"/>
              <a:t>egyeztetőbizottságot hívnak össze</a:t>
            </a:r>
            <a:endParaRPr lang="hu-HU" dirty="0"/>
          </a:p>
          <a:p>
            <a:pPr algn="just"/>
            <a:r>
              <a:rPr lang="hu-HU" dirty="0" smtClean="0"/>
              <a:t>ha az </a:t>
            </a:r>
            <a:r>
              <a:rPr lang="hu-HU" dirty="0"/>
              <a:t>egyeztetőbizottságban kialakított szöveg mindkét intézmény számára elfogadható a harmadik olvasatban, akkor a jogalkotási aktust </a:t>
            </a:r>
            <a:r>
              <a:rPr lang="hu-HU" dirty="0" smtClean="0"/>
              <a:t>elfogadják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13546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Szakpolitikák 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hu-HU" b="1" dirty="0" smtClean="0"/>
              <a:t>Hatáskörmegosztás</a:t>
            </a:r>
            <a:r>
              <a:rPr lang="hu-HU" dirty="0" smtClean="0"/>
              <a:t> </a:t>
            </a:r>
            <a:r>
              <a:rPr lang="hu-HU" b="1" dirty="0"/>
              <a:t>elve</a:t>
            </a:r>
            <a:r>
              <a:rPr lang="hu-HU" dirty="0"/>
              <a:t>: az EU csak a Szerződések által ráruházott hatáskörökkel bír</a:t>
            </a:r>
          </a:p>
          <a:p>
            <a:pPr marL="0" lvl="0" indent="0">
              <a:buNone/>
            </a:pPr>
            <a:endParaRPr lang="hu-HU" dirty="0"/>
          </a:p>
          <a:p>
            <a:pPr marL="0" lvl="0" indent="0">
              <a:buNone/>
            </a:pPr>
            <a:r>
              <a:rPr lang="hu-HU" dirty="0" smtClean="0"/>
              <a:t>Lisszaboni </a:t>
            </a:r>
            <a:r>
              <a:rPr lang="hu-HU" dirty="0"/>
              <a:t>Szerződés: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hu-HU" dirty="0" smtClean="0"/>
              <a:t>kizárólagos </a:t>
            </a:r>
            <a:r>
              <a:rPr lang="hu-HU" dirty="0"/>
              <a:t>hatáskörök </a:t>
            </a:r>
            <a:r>
              <a:rPr lang="hu-HU" dirty="0" smtClean="0"/>
              <a:t>– csak az </a:t>
            </a:r>
            <a:r>
              <a:rPr lang="hu-HU" dirty="0"/>
              <a:t>EU alkothat és fogadhat el kötelező jogi aktusokat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hu-HU" dirty="0"/>
              <a:t>megosztott hatáskörök - mind az Unió, mind pedig az uniós országok alkothatnak és elfogadhatnak kötelező jogi aktusokat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hu-HU" dirty="0"/>
              <a:t>támogató hatáskörök</a:t>
            </a:r>
            <a:r>
              <a:rPr lang="hu-HU" b="1" dirty="0"/>
              <a:t> </a:t>
            </a:r>
            <a:r>
              <a:rPr lang="hu-HU" dirty="0"/>
              <a:t>- az EU csak támogathatja, összehangolhatja vagy kiegészítheti a tagállamok intézkedéseit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5155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Szakpolitikák </a:t>
            </a:r>
            <a:r>
              <a:rPr lang="hu-HU" dirty="0" smtClean="0"/>
              <a:t>II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dirty="0" smtClean="0"/>
              <a:t>Kizárólagos hatáskörök:</a:t>
            </a:r>
          </a:p>
          <a:p>
            <a:pPr marL="0" indent="0">
              <a:buNone/>
            </a:pPr>
            <a:endParaRPr lang="hu-HU" dirty="0" smtClean="0"/>
          </a:p>
          <a:p>
            <a:r>
              <a:rPr lang="hu-HU" dirty="0" smtClean="0"/>
              <a:t>vámunió</a:t>
            </a:r>
            <a:endParaRPr lang="hu-HU" dirty="0"/>
          </a:p>
          <a:p>
            <a:r>
              <a:rPr lang="hu-HU" dirty="0" smtClean="0"/>
              <a:t>versenypolitika</a:t>
            </a:r>
            <a:endParaRPr lang="hu-HU" dirty="0"/>
          </a:p>
          <a:p>
            <a:r>
              <a:rPr lang="hu-HU" dirty="0"/>
              <a:t>az </a:t>
            </a:r>
            <a:r>
              <a:rPr lang="hu-HU" dirty="0" err="1"/>
              <a:t>euróövezet</a:t>
            </a:r>
            <a:r>
              <a:rPr lang="hu-HU" dirty="0"/>
              <a:t> országaira vonatkozó monetáris </a:t>
            </a:r>
            <a:r>
              <a:rPr lang="hu-HU" dirty="0" smtClean="0"/>
              <a:t>politika</a:t>
            </a:r>
            <a:endParaRPr lang="hu-HU" dirty="0"/>
          </a:p>
          <a:p>
            <a:pPr algn="just"/>
            <a:r>
              <a:rPr lang="hu-HU" dirty="0" smtClean="0"/>
              <a:t>kereskedelempolitika</a:t>
            </a:r>
            <a:endParaRPr lang="hu-HU" dirty="0"/>
          </a:p>
          <a:p>
            <a:r>
              <a:rPr lang="hu-HU" dirty="0"/>
              <a:t>a közös halászati politika hatálya alá eső tengeri növény- és állatállomány </a:t>
            </a:r>
            <a:r>
              <a:rPr lang="hu-HU" dirty="0" smtClean="0"/>
              <a:t>kezelése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03304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Szakpolitikák </a:t>
            </a:r>
            <a:r>
              <a:rPr lang="hu-HU" dirty="0" smtClean="0"/>
              <a:t>III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hu-HU" sz="5500" dirty="0" smtClean="0"/>
              <a:t>Megosztott hatáskörök:</a:t>
            </a:r>
          </a:p>
          <a:p>
            <a:pPr marL="0" indent="0">
              <a:buNone/>
            </a:pPr>
            <a:endParaRPr lang="hu-HU" sz="5500" dirty="0" smtClean="0"/>
          </a:p>
          <a:p>
            <a:r>
              <a:rPr lang="hu-HU" sz="5500" dirty="0" smtClean="0"/>
              <a:t>egységes piac</a:t>
            </a:r>
          </a:p>
          <a:p>
            <a:r>
              <a:rPr lang="hu-HU" sz="5500" dirty="0" smtClean="0"/>
              <a:t>foglalkoztatás és szociális kérdések</a:t>
            </a:r>
          </a:p>
          <a:p>
            <a:r>
              <a:rPr lang="hu-HU" sz="5500" dirty="0" smtClean="0"/>
              <a:t>gazdasági, társadalmi és területi kohézió</a:t>
            </a:r>
          </a:p>
          <a:p>
            <a:r>
              <a:rPr lang="hu-HU" sz="5500" dirty="0" smtClean="0"/>
              <a:t>mezőgazdaság</a:t>
            </a:r>
          </a:p>
          <a:p>
            <a:r>
              <a:rPr lang="hu-HU" sz="5500" dirty="0" smtClean="0"/>
              <a:t>halászat</a:t>
            </a:r>
          </a:p>
          <a:p>
            <a:r>
              <a:rPr lang="hu-HU" sz="5500" dirty="0" smtClean="0"/>
              <a:t>környezetvédelem</a:t>
            </a:r>
          </a:p>
          <a:p>
            <a:r>
              <a:rPr lang="hu-HU" sz="5500" dirty="0" smtClean="0"/>
              <a:t>fogyasztóvédelem</a:t>
            </a:r>
          </a:p>
          <a:p>
            <a:r>
              <a:rPr lang="hu-HU" sz="5500" dirty="0" smtClean="0"/>
              <a:t>közlekedéspolitika</a:t>
            </a:r>
          </a:p>
          <a:p>
            <a:r>
              <a:rPr lang="hu-HU" sz="5500" dirty="0" smtClean="0"/>
              <a:t>transzeurópai hálózatok</a:t>
            </a:r>
          </a:p>
          <a:p>
            <a:r>
              <a:rPr lang="hu-HU" sz="5500" dirty="0" smtClean="0"/>
              <a:t>energiapolitika</a:t>
            </a:r>
          </a:p>
          <a:p>
            <a:r>
              <a:rPr lang="hu-HU" sz="5500" dirty="0" smtClean="0"/>
              <a:t>a biztonság és a jog érvényesülése</a:t>
            </a:r>
          </a:p>
          <a:p>
            <a:r>
              <a:rPr lang="hu-HU" sz="5500" dirty="0" smtClean="0"/>
              <a:t>közegészségügy</a:t>
            </a:r>
          </a:p>
          <a:p>
            <a:r>
              <a:rPr lang="hu-HU" sz="5500" dirty="0" smtClean="0"/>
              <a:t>kutatás és űrpolitika</a:t>
            </a:r>
          </a:p>
          <a:p>
            <a:r>
              <a:rPr lang="hu-HU" sz="5500" dirty="0" smtClean="0"/>
              <a:t>fejlesztési együttműködés és humanitárius segítségnyújtás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67385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Simuló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1564</TotalTime>
  <Words>628</Words>
  <Application>Microsoft Office PowerPoint</Application>
  <PresentationFormat>Diavetítés a képernyőre (4:3 oldalarány)</PresentationFormat>
  <Paragraphs>122</Paragraphs>
  <Slides>13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4" baseType="lpstr">
      <vt:lpstr>Office-téma</vt:lpstr>
      <vt:lpstr>    Bevezetés az Európai Unió egyes, kiemelt jelentőségű szakpolitikáiba  Az Európai Unió politikáinak áttekintése, bevezető óra, követelmények és tanmenet ismertetése  </vt:lpstr>
      <vt:lpstr>Bevezetés I</vt:lpstr>
      <vt:lpstr>Bevezetés II</vt:lpstr>
      <vt:lpstr>Jogi és intézményi keretek I</vt:lpstr>
      <vt:lpstr> Jogi és intézményi keretek II  </vt:lpstr>
      <vt:lpstr>Jogi és intézményi keretek III</vt:lpstr>
      <vt:lpstr>Szakpolitikák I</vt:lpstr>
      <vt:lpstr>Szakpolitikák II </vt:lpstr>
      <vt:lpstr>Szakpolitikák III </vt:lpstr>
      <vt:lpstr>Szakpolitikák IV. </vt:lpstr>
      <vt:lpstr>Szakpolitikák V. </vt:lpstr>
      <vt:lpstr>Szakpolitikák VI.</vt:lpstr>
      <vt:lpstr>Uniós koordináció Magyarországon</vt:lpstr>
    </vt:vector>
  </TitlesOfParts>
  <Company>KD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Fejér Anita</dc:creator>
  <cp:lastModifiedBy>Schmitt Pál Péter dr.</cp:lastModifiedBy>
  <cp:revision>308</cp:revision>
  <dcterms:created xsi:type="dcterms:W3CDTF">2018-04-12T07:43:35Z</dcterms:created>
  <dcterms:modified xsi:type="dcterms:W3CDTF">2020-03-26T11:08:59Z</dcterms:modified>
</cp:coreProperties>
</file>